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sldIdLst>
    <p:sldId id="257" r:id="rId2"/>
    <p:sldId id="258" r:id="rId3"/>
    <p:sldId id="259" r:id="rId4"/>
    <p:sldId id="262" r:id="rId5"/>
    <p:sldId id="263" r:id="rId6"/>
    <p:sldId id="264" r:id="rId7"/>
    <p:sldId id="265" r:id="rId8"/>
    <p:sldId id="261" r:id="rId9"/>
    <p:sldId id="260"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A11F-2E20-4C02-BBE8-951F44B1C2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B1AF16-848A-4455-8071-39B45856B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AED130-AAA2-4778-BA04-47E18EBEF964}"/>
              </a:ext>
            </a:extLst>
          </p:cNvPr>
          <p:cNvSpPr>
            <a:spLocks noGrp="1"/>
          </p:cNvSpPr>
          <p:nvPr>
            <p:ph type="dt" sz="half" idx="10"/>
          </p:nvPr>
        </p:nvSpPr>
        <p:spPr/>
        <p:txBody>
          <a:bodyPr/>
          <a:lstStyle/>
          <a:p>
            <a:fld id="{5586B75A-687E-405C-8A0B-8D00578BA2C3}" type="datetimeFigureOut">
              <a:rPr lang="en-US" smtClean="0"/>
              <a:pPr/>
              <a:t>1/25/2022</a:t>
            </a:fld>
            <a:endParaRPr lang="en-US" dirty="0"/>
          </a:p>
        </p:txBody>
      </p:sp>
      <p:sp>
        <p:nvSpPr>
          <p:cNvPr id="5" name="Footer Placeholder 4">
            <a:extLst>
              <a:ext uri="{FF2B5EF4-FFF2-40B4-BE49-F238E27FC236}">
                <a16:creationId xmlns:a16="http://schemas.microsoft.com/office/drawing/2014/main" id="{6D239EDD-3314-44FE-931D-A0F0B7A366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BBE093-4D33-4497-8745-637139A406C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38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DB4A5-49C8-45A9-B096-11DE622E1D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D4010F-8CF0-43B9-A827-D1728D323A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19F524-6D1D-4021-99C2-809BAC026C05}"/>
              </a:ext>
            </a:extLst>
          </p:cNvPr>
          <p:cNvSpPr>
            <a:spLocks noGrp="1"/>
          </p:cNvSpPr>
          <p:nvPr>
            <p:ph type="dt" sz="half" idx="10"/>
          </p:nvPr>
        </p:nvSpPr>
        <p:spPr/>
        <p:txBody>
          <a:bodyPr/>
          <a:lstStyle/>
          <a:p>
            <a:fld id="{5586B75A-687E-405C-8A0B-8D00578BA2C3}" type="datetimeFigureOut">
              <a:rPr lang="en-US" smtClean="0"/>
              <a:pPr/>
              <a:t>1/25/2022</a:t>
            </a:fld>
            <a:endParaRPr lang="en-US" dirty="0"/>
          </a:p>
        </p:txBody>
      </p:sp>
      <p:sp>
        <p:nvSpPr>
          <p:cNvPr id="5" name="Footer Placeholder 4">
            <a:extLst>
              <a:ext uri="{FF2B5EF4-FFF2-40B4-BE49-F238E27FC236}">
                <a16:creationId xmlns:a16="http://schemas.microsoft.com/office/drawing/2014/main" id="{ABADA25A-94EF-4FC3-80A8-682AEF4DE7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9AB8FA-22D9-418C-B31D-9CAA0CB4D475}"/>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65371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3F917-F324-47B8-BB1E-EA2BF9F7CB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C9AB05-474E-40D6-8547-95B731B197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E6F2B7-D0CD-43C2-A482-5C7D2069DEBB}"/>
              </a:ext>
            </a:extLst>
          </p:cNvPr>
          <p:cNvSpPr>
            <a:spLocks noGrp="1"/>
          </p:cNvSpPr>
          <p:nvPr>
            <p:ph type="dt" sz="half" idx="10"/>
          </p:nvPr>
        </p:nvSpPr>
        <p:spPr/>
        <p:txBody>
          <a:bodyPr/>
          <a:lstStyle/>
          <a:p>
            <a:fld id="{5586B75A-687E-405C-8A0B-8D00578BA2C3}" type="datetimeFigureOut">
              <a:rPr lang="en-US" smtClean="0"/>
              <a:pPr/>
              <a:t>1/25/2022</a:t>
            </a:fld>
            <a:endParaRPr lang="en-US" dirty="0"/>
          </a:p>
        </p:txBody>
      </p:sp>
      <p:sp>
        <p:nvSpPr>
          <p:cNvPr id="5" name="Footer Placeholder 4">
            <a:extLst>
              <a:ext uri="{FF2B5EF4-FFF2-40B4-BE49-F238E27FC236}">
                <a16:creationId xmlns:a16="http://schemas.microsoft.com/office/drawing/2014/main" id="{BFE45AD2-9699-4ABB-BA53-AB2BED3A49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8C12F0-EE84-4353-BD9C-78794D84CB62}"/>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24521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4F93-8820-4C7F-96AC-9E450B82F4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261B85-E068-482E-9A1B-C8FB32DCD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005EF9-0373-4527-8BB3-69A7AC707562}"/>
              </a:ext>
            </a:extLst>
          </p:cNvPr>
          <p:cNvSpPr>
            <a:spLocks noGrp="1"/>
          </p:cNvSpPr>
          <p:nvPr>
            <p:ph type="dt" sz="half" idx="10"/>
          </p:nvPr>
        </p:nvSpPr>
        <p:spPr/>
        <p:txBody>
          <a:bodyPr/>
          <a:lstStyle/>
          <a:p>
            <a:fld id="{5586B75A-687E-405C-8A0B-8D00578BA2C3}" type="datetimeFigureOut">
              <a:rPr lang="en-US" smtClean="0"/>
              <a:pPr/>
              <a:t>1/25/2022</a:t>
            </a:fld>
            <a:endParaRPr lang="en-US" dirty="0"/>
          </a:p>
        </p:txBody>
      </p:sp>
      <p:sp>
        <p:nvSpPr>
          <p:cNvPr id="5" name="Footer Placeholder 4">
            <a:extLst>
              <a:ext uri="{FF2B5EF4-FFF2-40B4-BE49-F238E27FC236}">
                <a16:creationId xmlns:a16="http://schemas.microsoft.com/office/drawing/2014/main" id="{9ED4E53D-F5F0-4C2F-88D2-2146A4DA67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5A2923-11CF-4544-B962-38E58D9C6C71}"/>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09744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C76D-6DC0-4492-BDFF-8EB9CE6BB3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8E4DF0-521E-49C1-928A-D088FBCB4C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CA7A63-3B33-409C-A16F-B05910A81B7D}"/>
              </a:ext>
            </a:extLst>
          </p:cNvPr>
          <p:cNvSpPr>
            <a:spLocks noGrp="1"/>
          </p:cNvSpPr>
          <p:nvPr>
            <p:ph type="dt" sz="half" idx="10"/>
          </p:nvPr>
        </p:nvSpPr>
        <p:spPr/>
        <p:txBody>
          <a:bodyPr/>
          <a:lstStyle/>
          <a:p>
            <a:fld id="{5586B75A-687E-405C-8A0B-8D00578BA2C3}" type="datetimeFigureOut">
              <a:rPr lang="en-US" smtClean="0"/>
              <a:pPr/>
              <a:t>1/25/2022</a:t>
            </a:fld>
            <a:endParaRPr lang="en-US" dirty="0"/>
          </a:p>
        </p:txBody>
      </p:sp>
      <p:sp>
        <p:nvSpPr>
          <p:cNvPr id="5" name="Footer Placeholder 4">
            <a:extLst>
              <a:ext uri="{FF2B5EF4-FFF2-40B4-BE49-F238E27FC236}">
                <a16:creationId xmlns:a16="http://schemas.microsoft.com/office/drawing/2014/main" id="{5E1967B4-8B50-4CF2-9C27-A24D48F492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0C85B2C-E2DB-4697-A614-13E833E85AE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654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D7B0-BBC5-4863-9FE8-BE42668BBE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672389-E53E-45BA-927D-55D1A525A7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200B61-2143-4D33-8E8C-168B085B84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8AB899-9AFF-49CE-8A79-97EA229C7E22}"/>
              </a:ext>
            </a:extLst>
          </p:cNvPr>
          <p:cNvSpPr>
            <a:spLocks noGrp="1"/>
          </p:cNvSpPr>
          <p:nvPr>
            <p:ph type="dt" sz="half" idx="10"/>
          </p:nvPr>
        </p:nvSpPr>
        <p:spPr/>
        <p:txBody>
          <a:bodyPr/>
          <a:lstStyle/>
          <a:p>
            <a:fld id="{5586B75A-687E-405C-8A0B-8D00578BA2C3}" type="datetimeFigureOut">
              <a:rPr lang="en-US" smtClean="0"/>
              <a:pPr/>
              <a:t>1/25/2022</a:t>
            </a:fld>
            <a:endParaRPr lang="en-US" dirty="0"/>
          </a:p>
        </p:txBody>
      </p:sp>
      <p:sp>
        <p:nvSpPr>
          <p:cNvPr id="6" name="Footer Placeholder 5">
            <a:extLst>
              <a:ext uri="{FF2B5EF4-FFF2-40B4-BE49-F238E27FC236}">
                <a16:creationId xmlns:a16="http://schemas.microsoft.com/office/drawing/2014/main" id="{5CF4DA17-6916-4F3C-90B3-FC4C95A94C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7FDB192-CE41-48E4-8B71-4CD9E8966E7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9325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A1EF-9281-4C2B-B33E-CFFFB6A308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B85AC0-375E-4BB1-83B1-67C91BD0E3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C78193-5476-4F48-96DA-3C4C32EC09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0871277-0467-4D6C-B1B5-014DA299E0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220C64-5002-4577-A039-B3ED50DBCA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50B43D-1E9F-4D3D-A0A1-70FC0B3280E4}"/>
              </a:ext>
            </a:extLst>
          </p:cNvPr>
          <p:cNvSpPr>
            <a:spLocks noGrp="1"/>
          </p:cNvSpPr>
          <p:nvPr>
            <p:ph type="dt" sz="half" idx="10"/>
          </p:nvPr>
        </p:nvSpPr>
        <p:spPr/>
        <p:txBody>
          <a:bodyPr/>
          <a:lstStyle/>
          <a:p>
            <a:fld id="{5586B75A-687E-405C-8A0B-8D00578BA2C3}" type="datetimeFigureOut">
              <a:rPr lang="en-US" smtClean="0"/>
              <a:pPr/>
              <a:t>1/25/2022</a:t>
            </a:fld>
            <a:endParaRPr lang="en-US" dirty="0"/>
          </a:p>
        </p:txBody>
      </p:sp>
      <p:sp>
        <p:nvSpPr>
          <p:cNvPr id="8" name="Footer Placeholder 7">
            <a:extLst>
              <a:ext uri="{FF2B5EF4-FFF2-40B4-BE49-F238E27FC236}">
                <a16:creationId xmlns:a16="http://schemas.microsoft.com/office/drawing/2014/main" id="{AE97202A-E3B5-40EB-88F6-3E5ABAB899D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FF85BFC-C0D1-40F4-A8F9-2098D5DD2FB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16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E81C7-43B3-41F9-8BCA-B5C0845004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A316CE-0E67-4B1D-8E6C-3CECE7B670D8}"/>
              </a:ext>
            </a:extLst>
          </p:cNvPr>
          <p:cNvSpPr>
            <a:spLocks noGrp="1"/>
          </p:cNvSpPr>
          <p:nvPr>
            <p:ph type="dt" sz="half" idx="10"/>
          </p:nvPr>
        </p:nvSpPr>
        <p:spPr/>
        <p:txBody>
          <a:bodyPr/>
          <a:lstStyle/>
          <a:p>
            <a:fld id="{5586B75A-687E-405C-8A0B-8D00578BA2C3}" type="datetimeFigureOut">
              <a:rPr lang="en-US" smtClean="0"/>
              <a:pPr/>
              <a:t>1/25/2022</a:t>
            </a:fld>
            <a:endParaRPr lang="en-US" dirty="0"/>
          </a:p>
        </p:txBody>
      </p:sp>
      <p:sp>
        <p:nvSpPr>
          <p:cNvPr id="4" name="Footer Placeholder 3">
            <a:extLst>
              <a:ext uri="{FF2B5EF4-FFF2-40B4-BE49-F238E27FC236}">
                <a16:creationId xmlns:a16="http://schemas.microsoft.com/office/drawing/2014/main" id="{98AB7D51-52C2-41D0-B009-00592417397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E67F97-EE41-461D-B7A6-D506C1818D01}"/>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25895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7C408E-ED9B-42F0-A472-24E1FB2D3D4A}"/>
              </a:ext>
            </a:extLst>
          </p:cNvPr>
          <p:cNvSpPr>
            <a:spLocks noGrp="1"/>
          </p:cNvSpPr>
          <p:nvPr>
            <p:ph type="dt" sz="half" idx="10"/>
          </p:nvPr>
        </p:nvSpPr>
        <p:spPr/>
        <p:txBody>
          <a:bodyPr/>
          <a:lstStyle/>
          <a:p>
            <a:fld id="{5586B75A-687E-405C-8A0B-8D00578BA2C3}" type="datetimeFigureOut">
              <a:rPr lang="en-US" smtClean="0"/>
              <a:pPr/>
              <a:t>1/25/2022</a:t>
            </a:fld>
            <a:endParaRPr lang="en-US" dirty="0"/>
          </a:p>
        </p:txBody>
      </p:sp>
      <p:sp>
        <p:nvSpPr>
          <p:cNvPr id="3" name="Footer Placeholder 2">
            <a:extLst>
              <a:ext uri="{FF2B5EF4-FFF2-40B4-BE49-F238E27FC236}">
                <a16:creationId xmlns:a16="http://schemas.microsoft.com/office/drawing/2014/main" id="{D5A3297A-F949-4924-ABC5-EBCF8DA0EDC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92C2E2D-5697-4E16-9EA3-6F5732E4517F}"/>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69770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AF56-BC08-488C-A817-F2181C0580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458B605-C5E7-4170-8977-0B273637DE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E689CAD-23B3-49C6-A579-D07651CF62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EE69F-FC50-4D4B-9DA3-E5CE3FB4DD94}"/>
              </a:ext>
            </a:extLst>
          </p:cNvPr>
          <p:cNvSpPr>
            <a:spLocks noGrp="1"/>
          </p:cNvSpPr>
          <p:nvPr>
            <p:ph type="dt" sz="half" idx="10"/>
          </p:nvPr>
        </p:nvSpPr>
        <p:spPr/>
        <p:txBody>
          <a:bodyPr/>
          <a:lstStyle/>
          <a:p>
            <a:fld id="{5586B75A-687E-405C-8A0B-8D00578BA2C3}" type="datetimeFigureOut">
              <a:rPr lang="en-US" smtClean="0"/>
              <a:pPr/>
              <a:t>1/25/2022</a:t>
            </a:fld>
            <a:endParaRPr lang="en-US" dirty="0"/>
          </a:p>
        </p:txBody>
      </p:sp>
      <p:sp>
        <p:nvSpPr>
          <p:cNvPr id="6" name="Footer Placeholder 5">
            <a:extLst>
              <a:ext uri="{FF2B5EF4-FFF2-40B4-BE49-F238E27FC236}">
                <a16:creationId xmlns:a16="http://schemas.microsoft.com/office/drawing/2014/main" id="{05B3AFBA-2753-483F-BCA6-F9ECC58546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06D5D1-7409-4F38-98DF-62E2DFB7B37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97501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79FF-0F00-4F07-8CB3-F62D224717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404A9E-CA9B-45AF-8680-BFDC40D18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9271BAC-436D-4C1C-8A83-4035E47D73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EC9C30-CDA1-4CB9-8F6C-F2A01BE61085}"/>
              </a:ext>
            </a:extLst>
          </p:cNvPr>
          <p:cNvSpPr>
            <a:spLocks noGrp="1"/>
          </p:cNvSpPr>
          <p:nvPr>
            <p:ph type="dt" sz="half" idx="10"/>
          </p:nvPr>
        </p:nvSpPr>
        <p:spPr/>
        <p:txBody>
          <a:bodyPr/>
          <a:lstStyle/>
          <a:p>
            <a:fld id="{5586B75A-687E-405C-8A0B-8D00578BA2C3}" type="datetimeFigureOut">
              <a:rPr lang="en-US" smtClean="0"/>
              <a:pPr/>
              <a:t>1/25/2022</a:t>
            </a:fld>
            <a:endParaRPr lang="en-US" dirty="0"/>
          </a:p>
        </p:txBody>
      </p:sp>
      <p:sp>
        <p:nvSpPr>
          <p:cNvPr id="6" name="Footer Placeholder 5">
            <a:extLst>
              <a:ext uri="{FF2B5EF4-FFF2-40B4-BE49-F238E27FC236}">
                <a16:creationId xmlns:a16="http://schemas.microsoft.com/office/drawing/2014/main" id="{8D244EDD-213D-4702-97B8-15F3DCA3711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DF89868-2CD6-4A7E-A539-63FC9D4C61DD}"/>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8886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AFB05-77CC-4F49-925D-A379D8F378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9E7044-893B-4A60-9CAF-1299908D6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774DD5-F550-4C41-961D-76EFA79D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1/25/2022</a:t>
            </a:fld>
            <a:endParaRPr lang="en-US" dirty="0"/>
          </a:p>
        </p:txBody>
      </p:sp>
      <p:sp>
        <p:nvSpPr>
          <p:cNvPr id="5" name="Footer Placeholder 4">
            <a:extLst>
              <a:ext uri="{FF2B5EF4-FFF2-40B4-BE49-F238E27FC236}">
                <a16:creationId xmlns:a16="http://schemas.microsoft.com/office/drawing/2014/main" id="{C269A8BB-12ED-4A70-B394-11C7C64B45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56D4E6F-C5F8-4477-BA4E-15DE238C3C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9040360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665E9-9028-4AE3-9F68-5B79C54E3E09}"/>
              </a:ext>
            </a:extLst>
          </p:cNvPr>
          <p:cNvSpPr>
            <a:spLocks noGrp="1"/>
          </p:cNvSpPr>
          <p:nvPr>
            <p:ph type="title"/>
          </p:nvPr>
        </p:nvSpPr>
        <p:spPr>
          <a:xfrm>
            <a:off x="252919" y="1123837"/>
            <a:ext cx="3147229" cy="4601183"/>
          </a:xfrm>
        </p:spPr>
        <p:txBody>
          <a:bodyPr/>
          <a:lstStyle/>
          <a:p>
            <a:r>
              <a:rPr lang="en-IN" dirty="0">
                <a:latin typeface="Times New Roman" panose="02020603050405020304" pitchFamily="18" charset="0"/>
                <a:cs typeface="Times New Roman" panose="02020603050405020304" pitchFamily="18" charset="0"/>
              </a:rPr>
              <a:t>ABSTRACT</a:t>
            </a:r>
            <a:br>
              <a:rPr lang="en-IN" dirty="0"/>
            </a:br>
            <a:endParaRPr lang="en-IN" dirty="0"/>
          </a:p>
        </p:txBody>
      </p:sp>
      <p:sp>
        <p:nvSpPr>
          <p:cNvPr id="3" name="Content Placeholder 2">
            <a:extLst>
              <a:ext uri="{FF2B5EF4-FFF2-40B4-BE49-F238E27FC236}">
                <a16:creationId xmlns:a16="http://schemas.microsoft.com/office/drawing/2014/main" id="{6A581E96-01C8-4E3A-9E5A-85B650A607EF}"/>
              </a:ext>
            </a:extLst>
          </p:cNvPr>
          <p:cNvSpPr>
            <a:spLocks noGrp="1"/>
          </p:cNvSpPr>
          <p:nvPr>
            <p:ph idx="1"/>
          </p:nvPr>
        </p:nvSpPr>
        <p:spPr>
          <a:xfrm>
            <a:off x="3462292" y="864108"/>
            <a:ext cx="7722176" cy="5120640"/>
          </a:xfrm>
        </p:spPr>
        <p:txBody>
          <a:bodyPr>
            <a:normAutofit fontScale="92500"/>
          </a:bodyPr>
          <a:lstStyle/>
          <a:p>
            <a:pPr algn="just"/>
            <a:r>
              <a:rPr lang="en-US" dirty="0">
                <a:latin typeface="Times New Roman" panose="02020603050405020304" pitchFamily="18" charset="0"/>
                <a:cs typeface="Times New Roman" panose="02020603050405020304" pitchFamily="18" charset="0"/>
              </a:rPr>
              <a:t>The provision of the GDPR (general data protection regulation) is to ensure that personal data can only be gathered legally, under strict conditions, for a legitimate purpose, as well as to bring full control back to the data owners. It is open to interpretation. In fact, each organization has its own way to satisfy the new regulations and to demonstrate compliance. </a:t>
            </a:r>
          </a:p>
          <a:p>
            <a:pPr algn="just"/>
            <a:r>
              <a:rPr lang="en-US" dirty="0">
                <a:latin typeface="Times New Roman" panose="02020603050405020304" pitchFamily="18" charset="0"/>
                <a:cs typeface="Times New Roman" panose="02020603050405020304" pitchFamily="18" charset="0"/>
              </a:rPr>
              <a:t>In this application the gdpr is performed with crud operation and role rights .the implementation is performed in the application of hospital where each role has different rights to access .the admin will be mentoring the application by view of patient ,view of doctor and the actions performed by them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2818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20FDDA-599A-4D14-A201-BE4DB6862AA0}"/>
              </a:ext>
            </a:extLst>
          </p:cNvPr>
          <p:cNvSpPr>
            <a:spLocks noGrp="1"/>
          </p:cNvSpPr>
          <p:nvPr>
            <p:ph idx="1"/>
          </p:nvPr>
        </p:nvSpPr>
        <p:spPr/>
        <p:txBody>
          <a:bodyPr>
            <a:normAutofit/>
          </a:bodyPr>
          <a:lstStyle/>
          <a:p>
            <a:pPr marL="0" indent="0">
              <a:buNone/>
            </a:pPr>
            <a:r>
              <a:rPr lang="en-US" sz="8000" dirty="0"/>
              <a:t>    THANK YOU</a:t>
            </a:r>
            <a:endParaRPr lang="en-IN" sz="8000" dirty="0"/>
          </a:p>
        </p:txBody>
      </p:sp>
    </p:spTree>
    <p:extLst>
      <p:ext uri="{BB962C8B-B14F-4D97-AF65-F5344CB8AC3E}">
        <p14:creationId xmlns:p14="http://schemas.microsoft.com/office/powerpoint/2010/main" val="1629975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790A-1631-410B-A42D-39875CAB198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DD5D542D-FD3D-40E7-8886-4A96AD7E1ECC}"/>
              </a:ext>
            </a:extLst>
          </p:cNvPr>
          <p:cNvSpPr>
            <a:spLocks noGrp="1"/>
          </p:cNvSpPr>
          <p:nvPr>
            <p:ph idx="1"/>
          </p:nvPr>
        </p:nvSpPr>
        <p:spPr/>
        <p:txBody>
          <a:bodyPr>
            <a:normAutofit fontScale="92500" lnSpcReduction="20000"/>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From an end user’s perspective, this leads to a lack of transparency and accountability of data management and raise the risks of personal data leakage. As all data management mechanisms are operating in a centralized system and under the  control, may still be able to hand over personal data to an unauthorized without the end-user’s knowledge, as far as it is not investigated by supervisory authorities. </a:t>
            </a:r>
          </a:p>
          <a:p>
            <a:pPr algn="just"/>
            <a:r>
              <a:rPr lang="en-US" dirty="0">
                <a:latin typeface="Times New Roman" panose="02020603050405020304" pitchFamily="18" charset="0"/>
                <a:cs typeface="Times New Roman" panose="02020603050405020304" pitchFamily="18" charset="0"/>
              </a:rPr>
              <a:t>From an perspective, as the investigation from supervisory authority is occasionally carried out, it is challenging for an  to declare that it has been continuously, securely and legally processing all personal data as required. This is of paramount importance for any to build trust with prospective clients.</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8975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76E63-DE52-4D57-B1F8-B2E75D3D489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7BC51DD8-76AE-495B-B0BB-6530F85C6A36}"/>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In this there are 4 actors the doctor, admin, patient and nurse. the admin holds the role of read in crud it carries the view of doctor ,patient and nurse. Once the appointment request has been sent by the patient the nurse checks the schedule of the doctor and allots the slot to concern doctors. The patient checks the profile and receives the allotted appointment date and time through mail. </a:t>
            </a:r>
          </a:p>
          <a:p>
            <a:pPr algn="just"/>
            <a:r>
              <a:rPr lang="en-US" dirty="0">
                <a:latin typeface="Times New Roman" panose="02020603050405020304" pitchFamily="18" charset="0"/>
                <a:cs typeface="Times New Roman" panose="02020603050405020304" pitchFamily="18" charset="0"/>
              </a:rPr>
              <a:t>The doctor will be having a login page after gets logged the particular doctor's profile will be shown and can view the case history with their complete details and does some updating in the application with certain remedies to change the patients history. The nurse holds the study case history of the patient and allotting the appointment is done by the nurse by checking the availability of the doctor.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951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657DC-6541-45ED-AE45-996312C00366}"/>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USE CASE DIAGRAM</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8235987-3512-4AEA-9D46-B9A78F4A8FCD}"/>
              </a:ext>
            </a:extLst>
          </p:cNvPr>
          <p:cNvPicPr>
            <a:picLocks noGrp="1" noChangeAspect="1"/>
          </p:cNvPicPr>
          <p:nvPr>
            <p:ph idx="1"/>
          </p:nvPr>
        </p:nvPicPr>
        <p:blipFill>
          <a:blip r:embed="rId2"/>
          <a:stretch>
            <a:fillRect/>
          </a:stretch>
        </p:blipFill>
        <p:spPr>
          <a:xfrm>
            <a:off x="3843655" y="1825625"/>
            <a:ext cx="4504689" cy="4351338"/>
          </a:xfrm>
        </p:spPr>
      </p:pic>
    </p:spTree>
    <p:extLst>
      <p:ext uri="{BB962C8B-B14F-4D97-AF65-F5344CB8AC3E}">
        <p14:creationId xmlns:p14="http://schemas.microsoft.com/office/powerpoint/2010/main" val="63955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824A-041A-4890-A55F-E610E13C44E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PROJECT FLOW</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5F22744-C9E6-40AD-A444-2E2919F0E7ED}"/>
              </a:ext>
            </a:extLst>
          </p:cNvPr>
          <p:cNvPicPr>
            <a:picLocks noGrp="1" noChangeAspect="1"/>
          </p:cNvPicPr>
          <p:nvPr>
            <p:ph idx="1"/>
          </p:nvPr>
        </p:nvPicPr>
        <p:blipFill>
          <a:blip r:embed="rId2"/>
          <a:stretch>
            <a:fillRect/>
          </a:stretch>
        </p:blipFill>
        <p:spPr>
          <a:xfrm>
            <a:off x="3715803" y="1825625"/>
            <a:ext cx="4760394" cy="4351338"/>
          </a:xfrm>
        </p:spPr>
      </p:pic>
    </p:spTree>
    <p:extLst>
      <p:ext uri="{BB962C8B-B14F-4D97-AF65-F5344CB8AC3E}">
        <p14:creationId xmlns:p14="http://schemas.microsoft.com/office/powerpoint/2010/main" val="37245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AAD0-C589-47B9-B653-45C07E70A2E6}"/>
              </a:ext>
            </a:extLst>
          </p:cNvPr>
          <p:cNvSpPr>
            <a:spLocks noGrp="1"/>
          </p:cNvSpPr>
          <p:nvPr>
            <p:ph type="title"/>
          </p:nvPr>
        </p:nvSpPr>
        <p:spPr>
          <a:xfrm>
            <a:off x="838200" y="1085849"/>
            <a:ext cx="10515600" cy="1157285"/>
          </a:xfrm>
        </p:spPr>
        <p:txBody>
          <a:bodyPr>
            <a:normAutofit/>
          </a:bodyPr>
          <a:lstStyle/>
          <a:p>
            <a:r>
              <a:rPr lang="en-US" dirty="0">
                <a:latin typeface="Times New Roman" panose="02020603050405020304" pitchFamily="18" charset="0"/>
                <a:cs typeface="Times New Roman" panose="02020603050405020304" pitchFamily="18" charset="0"/>
              </a:rPr>
              <a:t>SCREEN SHOTS</a:t>
            </a:r>
            <a:endParaRPr lang="en-IN" dirty="0">
              <a:latin typeface="Times New Roman" panose="02020603050405020304" pitchFamily="18" charset="0"/>
              <a:cs typeface="Times New Roman" panose="02020603050405020304" pitchFamily="18" charset="0"/>
            </a:endParaRPr>
          </a:p>
        </p:txBody>
      </p:sp>
      <p:pic>
        <p:nvPicPr>
          <p:cNvPr id="13" name="Content Placeholder 12">
            <a:extLst>
              <a:ext uri="{FF2B5EF4-FFF2-40B4-BE49-F238E27FC236}">
                <a16:creationId xmlns:a16="http://schemas.microsoft.com/office/drawing/2014/main" id="{A31994C4-3228-4AC9-ABFE-59C7220CB7D9}"/>
              </a:ext>
            </a:extLst>
          </p:cNvPr>
          <p:cNvPicPr>
            <a:picLocks noGrp="1" noChangeAspect="1"/>
          </p:cNvPicPr>
          <p:nvPr>
            <p:ph idx="1"/>
          </p:nvPr>
        </p:nvPicPr>
        <p:blipFill>
          <a:blip r:embed="rId2"/>
          <a:stretch>
            <a:fillRect/>
          </a:stretch>
        </p:blipFill>
        <p:spPr>
          <a:xfrm>
            <a:off x="-354221" y="2543729"/>
            <a:ext cx="4286659" cy="2323545"/>
          </a:xfrm>
        </p:spPr>
      </p:pic>
      <p:pic>
        <p:nvPicPr>
          <p:cNvPr id="15" name="Picture 14">
            <a:extLst>
              <a:ext uri="{FF2B5EF4-FFF2-40B4-BE49-F238E27FC236}">
                <a16:creationId xmlns:a16="http://schemas.microsoft.com/office/drawing/2014/main" id="{99389E46-2E7E-4641-A236-7B903F4F31B0}"/>
              </a:ext>
            </a:extLst>
          </p:cNvPr>
          <p:cNvPicPr>
            <a:picLocks noChangeAspect="1"/>
          </p:cNvPicPr>
          <p:nvPr/>
        </p:nvPicPr>
        <p:blipFill>
          <a:blip r:embed="rId3"/>
          <a:stretch>
            <a:fillRect/>
          </a:stretch>
        </p:blipFill>
        <p:spPr>
          <a:xfrm>
            <a:off x="3570079" y="3001922"/>
            <a:ext cx="4286659" cy="3168060"/>
          </a:xfrm>
          <a:prstGeom prst="rect">
            <a:avLst/>
          </a:prstGeom>
        </p:spPr>
      </p:pic>
      <p:pic>
        <p:nvPicPr>
          <p:cNvPr id="17" name="Picture 16">
            <a:extLst>
              <a:ext uri="{FF2B5EF4-FFF2-40B4-BE49-F238E27FC236}">
                <a16:creationId xmlns:a16="http://schemas.microsoft.com/office/drawing/2014/main" id="{D294494A-9841-41D2-9751-669FBF1F8CD6}"/>
              </a:ext>
            </a:extLst>
          </p:cNvPr>
          <p:cNvPicPr>
            <a:picLocks noChangeAspect="1"/>
          </p:cNvPicPr>
          <p:nvPr/>
        </p:nvPicPr>
        <p:blipFill>
          <a:blip r:embed="rId4"/>
          <a:stretch>
            <a:fillRect/>
          </a:stretch>
        </p:blipFill>
        <p:spPr>
          <a:xfrm>
            <a:off x="7954392" y="2181779"/>
            <a:ext cx="3648721" cy="2323545"/>
          </a:xfrm>
          <a:prstGeom prst="rect">
            <a:avLst/>
          </a:prstGeom>
        </p:spPr>
      </p:pic>
      <p:pic>
        <p:nvPicPr>
          <p:cNvPr id="19" name="Picture 18">
            <a:extLst>
              <a:ext uri="{FF2B5EF4-FFF2-40B4-BE49-F238E27FC236}">
                <a16:creationId xmlns:a16="http://schemas.microsoft.com/office/drawing/2014/main" id="{1D6C07B0-0DA5-4164-B0B0-B9C12EFEC9FF}"/>
              </a:ext>
            </a:extLst>
          </p:cNvPr>
          <p:cNvPicPr>
            <a:picLocks noChangeAspect="1"/>
          </p:cNvPicPr>
          <p:nvPr/>
        </p:nvPicPr>
        <p:blipFill>
          <a:blip r:embed="rId5"/>
          <a:stretch>
            <a:fillRect/>
          </a:stretch>
        </p:blipFill>
        <p:spPr>
          <a:xfrm>
            <a:off x="7954392" y="3001923"/>
            <a:ext cx="3648721" cy="3168060"/>
          </a:xfrm>
          <a:prstGeom prst="rect">
            <a:avLst/>
          </a:prstGeom>
        </p:spPr>
      </p:pic>
    </p:spTree>
    <p:extLst>
      <p:ext uri="{BB962C8B-B14F-4D97-AF65-F5344CB8AC3E}">
        <p14:creationId xmlns:p14="http://schemas.microsoft.com/office/powerpoint/2010/main" val="336580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83B0-6A1E-4556-8BA1-364A4DA5F88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SCREEN SHOTS</a:t>
            </a:r>
            <a:endParaRPr lang="en-IN" dirty="0"/>
          </a:p>
        </p:txBody>
      </p:sp>
      <p:pic>
        <p:nvPicPr>
          <p:cNvPr id="5" name="Content Placeholder 4" descr="A screen shot of a computer&#10;&#10;Description automatically generated">
            <a:extLst>
              <a:ext uri="{FF2B5EF4-FFF2-40B4-BE49-F238E27FC236}">
                <a16:creationId xmlns:a16="http://schemas.microsoft.com/office/drawing/2014/main" id="{D8D89A71-FC9B-43B8-91F9-225BE39A77CC}"/>
              </a:ext>
            </a:extLst>
          </p:cNvPr>
          <p:cNvPicPr>
            <a:picLocks noGrp="1" noChangeAspect="1"/>
          </p:cNvPicPr>
          <p:nvPr>
            <p:ph idx="1"/>
          </p:nvPr>
        </p:nvPicPr>
        <p:blipFill>
          <a:blip r:embed="rId2"/>
          <a:stretch>
            <a:fillRect/>
          </a:stretch>
        </p:blipFill>
        <p:spPr>
          <a:xfrm>
            <a:off x="3534364" y="148949"/>
            <a:ext cx="3750104" cy="2686162"/>
          </a:xfrm>
        </p:spPr>
      </p:pic>
      <p:pic>
        <p:nvPicPr>
          <p:cNvPr id="7" name="Picture 6" descr="A screenshot of a computer screen&#10;&#10;Description automatically generated">
            <a:extLst>
              <a:ext uri="{FF2B5EF4-FFF2-40B4-BE49-F238E27FC236}">
                <a16:creationId xmlns:a16="http://schemas.microsoft.com/office/drawing/2014/main" id="{61E91D84-8803-46DE-817A-B1510B5B915A}"/>
              </a:ext>
            </a:extLst>
          </p:cNvPr>
          <p:cNvPicPr>
            <a:picLocks noChangeAspect="1"/>
          </p:cNvPicPr>
          <p:nvPr/>
        </p:nvPicPr>
        <p:blipFill>
          <a:blip r:embed="rId3"/>
          <a:stretch>
            <a:fillRect/>
          </a:stretch>
        </p:blipFill>
        <p:spPr>
          <a:xfrm>
            <a:off x="7618431" y="148950"/>
            <a:ext cx="4389120" cy="2686162"/>
          </a:xfrm>
          <a:prstGeom prst="rect">
            <a:avLst/>
          </a:prstGeom>
        </p:spPr>
      </p:pic>
      <p:pic>
        <p:nvPicPr>
          <p:cNvPr id="9" name="Picture 8" descr="A screen shot of a person&#10;&#10;Description automatically generated">
            <a:extLst>
              <a:ext uri="{FF2B5EF4-FFF2-40B4-BE49-F238E27FC236}">
                <a16:creationId xmlns:a16="http://schemas.microsoft.com/office/drawing/2014/main" id="{29A1C084-3D41-42AA-B347-88E84F794A25}"/>
              </a:ext>
            </a:extLst>
          </p:cNvPr>
          <p:cNvPicPr>
            <a:picLocks noChangeAspect="1"/>
          </p:cNvPicPr>
          <p:nvPr/>
        </p:nvPicPr>
        <p:blipFill>
          <a:blip r:embed="rId4"/>
          <a:stretch>
            <a:fillRect/>
          </a:stretch>
        </p:blipFill>
        <p:spPr>
          <a:xfrm>
            <a:off x="3534364" y="3091143"/>
            <a:ext cx="3750104" cy="313897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7E4B51B-5E46-40F4-B396-4F0BC93BB79C}"/>
              </a:ext>
            </a:extLst>
          </p:cNvPr>
          <p:cNvPicPr>
            <a:picLocks noChangeAspect="1"/>
          </p:cNvPicPr>
          <p:nvPr/>
        </p:nvPicPr>
        <p:blipFill>
          <a:blip r:embed="rId5"/>
          <a:stretch>
            <a:fillRect/>
          </a:stretch>
        </p:blipFill>
        <p:spPr>
          <a:xfrm>
            <a:off x="7618431" y="3091143"/>
            <a:ext cx="4389120" cy="3138971"/>
          </a:xfrm>
          <a:prstGeom prst="rect">
            <a:avLst/>
          </a:prstGeom>
        </p:spPr>
      </p:pic>
    </p:spTree>
    <p:extLst>
      <p:ext uri="{BB962C8B-B14F-4D97-AF65-F5344CB8AC3E}">
        <p14:creationId xmlns:p14="http://schemas.microsoft.com/office/powerpoint/2010/main" val="2468449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A3CF-3983-4915-B713-C48C51DBA620}"/>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SCOPE OF THE PROJECT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72FB6D-6C90-45B8-B46E-CBCF691ED254}"/>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platform interplays among an honest service of consuming data, a social networking  ensuring that all processing activities over proﬁle data stored in the database are compliant with the GDPR. The feasibility and effectiveness of the design concept are, therefore, successfully demonstrated. In this regard, the crud is not trustworthy as some storage nodes might be malicious.</a:t>
            </a:r>
          </a:p>
          <a:p>
            <a:pPr algn="just"/>
            <a:r>
              <a:rPr lang="en-US" dirty="0">
                <a:latin typeface="Times New Roman" panose="02020603050405020304" pitchFamily="18" charset="0"/>
                <a:cs typeface="Times New Roman" panose="02020603050405020304" pitchFamily="18" charset="0"/>
              </a:rPr>
              <a:t> Thus, more mechanisms need to be implemented to resolve the lack of a trusted centralized activity. As a reward, the system is truly decentralized. As the processing of personal data refers to CRUD operations – which is under the mindset of data storage, an ambitious research direction is to provide computational capability on a role network.</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172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E88D-E74B-451E-A978-B0D7B1CDAEB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Bottom Line And Future Enhancement</a:t>
            </a:r>
          </a:p>
        </p:txBody>
      </p:sp>
      <p:sp>
        <p:nvSpPr>
          <p:cNvPr id="3" name="Content Placeholder 2">
            <a:extLst>
              <a:ext uri="{FF2B5EF4-FFF2-40B4-BE49-F238E27FC236}">
                <a16:creationId xmlns:a16="http://schemas.microsoft.com/office/drawing/2014/main" id="{AD1BFB78-947B-4B14-B1E8-73BD1EA45F1B}"/>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platform interplays among an honest , a social networking ensuring that all processing activities over proﬁle data stored in the  are compliant with the GDPR. The feasibility and effectiveness of the design concept are, therefore, successfully demonstrated. In this regard, the is not trustworthy as some storage nodes might be malicious. </a:t>
            </a:r>
          </a:p>
          <a:p>
            <a:pPr algn="just"/>
            <a:r>
              <a:rPr lang="en-US" dirty="0">
                <a:latin typeface="Times New Roman" panose="02020603050405020304" pitchFamily="18" charset="0"/>
                <a:cs typeface="Times New Roman" panose="02020603050405020304" pitchFamily="18" charset="0"/>
              </a:rPr>
              <a:t>Thus, more mechanisms need to be implemented to resolve the lack of a trusted centralized. As a reward, the system is truly decentralized. As the processing of personal data refers to CRUD operations – which is under the mindset of data storage, an ambitious research direction is to provide computational capability on a network.</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2217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331</TotalTime>
  <Words>666</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ABSTRACT </vt:lpstr>
      <vt:lpstr>EXISTING SYSTEM</vt:lpstr>
      <vt:lpstr>PROPOSED SYSTEM</vt:lpstr>
      <vt:lpstr>USE CASE DIAGRAM</vt:lpstr>
      <vt:lpstr>PROJECT FLOW</vt:lpstr>
      <vt:lpstr>SCREEN SHOTS</vt:lpstr>
      <vt:lpstr>SCREEN SHOTS</vt:lpstr>
      <vt:lpstr>SCOPE OF THE PROJECT</vt:lpstr>
      <vt:lpstr>Bottom Line And Future Enhancement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Quality.in</dc:creator>
  <cp:lastModifiedBy>Ragupathi Veludurai</cp:lastModifiedBy>
  <cp:revision>28</cp:revision>
  <dcterms:created xsi:type="dcterms:W3CDTF">2020-03-03T08:21:48Z</dcterms:created>
  <dcterms:modified xsi:type="dcterms:W3CDTF">2022-01-25T08:25:36Z</dcterms:modified>
</cp:coreProperties>
</file>